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handoutMasterIdLst>
    <p:handoutMasterId r:id="rId8"/>
  </p:handoutMasterIdLst>
  <p:sldIdLst>
    <p:sldId id="272" r:id="rId2"/>
    <p:sldId id="274" r:id="rId3"/>
    <p:sldId id="276" r:id="rId4"/>
    <p:sldId id="273" r:id="rId5"/>
    <p:sldId id="275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009" autoAdjust="0"/>
  </p:normalViewPr>
  <p:slideViewPr>
    <p:cSldViewPr>
      <p:cViewPr>
        <p:scale>
          <a:sx n="113" d="100"/>
          <a:sy n="113" d="100"/>
        </p:scale>
        <p:origin x="-94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18EF53-E161-4F95-8E17-328F591A6203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E19A01-2839-43A6-AE59-99975A436A86}" type="pres">
      <dgm:prSet presAssocID="{5F18EF53-E161-4F95-8E17-328F591A620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0A1DC5C-EE15-4F61-BD08-777DCD820FDF}" type="presOf" srcId="{5F18EF53-E161-4F95-8E17-328F591A6203}" destId="{D8E19A01-2839-43A6-AE59-99975A436A86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C6DBE-206E-4A6C-8FC4-9C1382FABF1C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F1688-D15B-454C-8505-561A3898F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96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91C6B1-8A94-432D-885B-3BE0AE00749A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515496B-AC83-440D-8608-7B5B2B8F5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88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542B36-908A-4EE6-82F5-F5B7217C29F3}" type="datetimeFigureOut">
              <a:rPr lang="en-US" smtClean="0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3A8C3F-FAD1-4FA6-83F7-4565F43992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1660A1-74D1-4BDD-8CF5-DD6A1C643217}" type="datetimeFigureOut">
              <a:rPr lang="en-US" smtClean="0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DB548-08D7-4A63-BB54-7DB63BEBC3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231E35-A90C-4D47-8214-E74FCA280130}" type="datetimeFigureOut">
              <a:rPr lang="en-US" smtClean="0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D91C9-919F-4156-92D4-3D582BB2F8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E9DB2E-FD24-454A-887A-EE0A29EF2E53}" type="datetimeFigureOut">
              <a:rPr lang="en-US" smtClean="0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EFDAC-1B91-49B1-A734-B90FAC3F26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ABA79B-A0A3-4591-B217-82BB141C247D}" type="datetimeFigureOut">
              <a:rPr lang="en-US" smtClean="0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DEFA4-3A57-4165-B6B9-2C33A06B40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9AA54A-EF9E-485B-8CAB-99773627FB64}" type="datetimeFigureOut">
              <a:rPr lang="en-US" smtClean="0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3B035-5685-4ABC-8F0F-F005AAD27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13203E-2BB9-441C-925A-26E7F10275FB}" type="datetimeFigureOut">
              <a:rPr lang="en-US" smtClean="0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20603-BD5C-4794-B5C4-D3DCD82C6A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69CFC-2438-4A0D-B809-49D15D038314}" type="datetimeFigureOut">
              <a:rPr lang="en-US" smtClean="0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F64FB-CAA1-498D-B0B2-E773EA3E72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7FDB66-8CA5-4277-BD41-EF6B880E29C4}" type="datetimeFigureOut">
              <a:rPr lang="en-US" smtClean="0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F8E9B-D1D2-488C-829B-60A89EC655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297693-882A-406D-82B7-C692424965A1}" type="datetimeFigureOut">
              <a:rPr lang="en-US" smtClean="0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B720B-7A38-4FF8-A0D8-CF6B39D84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69B1C4-2626-4419-974B-84929007349B}" type="datetimeFigureOut">
              <a:rPr lang="en-US" smtClean="0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A6AAB-4099-47AD-925C-879A5E5B00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F01EC9-7F68-4A35-B121-6CD277D4E2BD}" type="datetimeFigureOut">
              <a:rPr lang="en-US" smtClean="0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74BC756-A336-4CE8-933B-DA8C9CAD33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ites.google.com/site/mcoecareerresources/ho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3"/>
          <p:cNvSpPr>
            <a:spLocks noGrp="1"/>
          </p:cNvSpPr>
          <p:nvPr>
            <p:ph type="title"/>
          </p:nvPr>
        </p:nvSpPr>
        <p:spPr>
          <a:xfrm>
            <a:off x="242453" y="228600"/>
            <a:ext cx="8839200" cy="1071274"/>
          </a:xfrm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sz="3200" b="1" dirty="0" smtClean="0"/>
              <a:t>Middle School Career </a:t>
            </a:r>
            <a:br>
              <a:rPr lang="en-US" sz="3200" b="1" dirty="0" smtClean="0"/>
            </a:br>
            <a:r>
              <a:rPr lang="en-US" sz="3200" b="1" dirty="0" smtClean="0"/>
              <a:t>Exploration Course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23818203"/>
              </p:ext>
            </p:extLst>
          </p:nvPr>
        </p:nvGraphicFramePr>
        <p:xfrm>
          <a:off x="2057400" y="1371600"/>
          <a:ext cx="48006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6" descr="MCOE_Tree_color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91496"/>
            <a:ext cx="2537342" cy="27385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0" y="5811053"/>
            <a:ext cx="62761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ln w="18415" cmpd="sng">
                  <a:solidFill>
                    <a:srgbClr val="FFFFFF"/>
                  </a:solidFill>
                  <a:prstDash val="solid"/>
                </a:ln>
                <a:latin typeface="Arial Narrow" pitchFamily="34" charset="0"/>
              </a:rPr>
              <a:t>Jesse Damian</a:t>
            </a:r>
          </a:p>
          <a:p>
            <a:pPr algn="ctr">
              <a:defRPr/>
            </a:pPr>
            <a:r>
              <a:rPr lang="en-US" sz="2400" b="1" dirty="0">
                <a:ln w="18415" cmpd="sng">
                  <a:solidFill>
                    <a:srgbClr val="FFFFFF"/>
                  </a:solidFill>
                  <a:prstDash val="solid"/>
                </a:ln>
                <a:latin typeface="Arial Narrow" pitchFamily="34" charset="0"/>
              </a:rPr>
              <a:t>Career and College Readiness </a:t>
            </a:r>
            <a:r>
              <a:rPr lang="en-U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Arial Narrow" pitchFamily="34" charset="0"/>
              </a:rPr>
              <a:t>Counselor </a:t>
            </a:r>
            <a:endParaRPr lang="en-US" sz="2400" b="1" dirty="0">
              <a:ln w="18415" cmpd="sng">
                <a:solidFill>
                  <a:srgbClr val="FFFFFF"/>
                </a:solidFill>
                <a:prstDash val="solid"/>
              </a:ln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SB 70 Middle Grades CTE and Career Pathways Grant </a:t>
            </a:r>
            <a:r>
              <a:rPr lang="en-US" sz="2400" dirty="0"/>
              <a:t>2011-2012 (One-time Funding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2133600"/>
            <a:ext cx="8686799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dirty="0">
                <a:latin typeface="Aparajita" pitchFamily="34" charset="0"/>
                <a:cs typeface="Aparajita" pitchFamily="34" charset="0"/>
              </a:rPr>
              <a:t>The </a:t>
            </a:r>
            <a:r>
              <a:rPr lang="en-US" sz="3000" b="1" dirty="0" smtClean="0">
                <a:latin typeface="Aparajita" pitchFamily="34" charset="0"/>
                <a:cs typeface="Aparajita" pitchFamily="34" charset="0"/>
              </a:rPr>
              <a:t>six </a:t>
            </a:r>
            <a:r>
              <a:rPr lang="en-US" sz="3000" b="1" dirty="0">
                <a:latin typeface="Aparajita" pitchFamily="34" charset="0"/>
                <a:cs typeface="Aparajita" pitchFamily="34" charset="0"/>
              </a:rPr>
              <a:t>participating middle schools offered a minimum of one section </a:t>
            </a:r>
            <a:r>
              <a:rPr lang="en-US" sz="3000" b="1" dirty="0" smtClean="0">
                <a:latin typeface="Aparajita" pitchFamily="34" charset="0"/>
                <a:cs typeface="Aparajita" pitchFamily="34" charset="0"/>
              </a:rPr>
              <a:t>8</a:t>
            </a:r>
            <a:r>
              <a:rPr lang="en-US" sz="3000" b="1" baseline="30000" dirty="0" smtClean="0">
                <a:latin typeface="Aparajita" pitchFamily="34" charset="0"/>
                <a:cs typeface="Aparajita" pitchFamily="34" charset="0"/>
              </a:rPr>
              <a:t>th</a:t>
            </a:r>
            <a:r>
              <a:rPr lang="en-US" sz="3000" b="1" dirty="0" smtClean="0">
                <a:latin typeface="Aparajita" pitchFamily="34" charset="0"/>
                <a:cs typeface="Aparajita" pitchFamily="34" charset="0"/>
              </a:rPr>
              <a:t> grade Career Exploration course </a:t>
            </a:r>
            <a:r>
              <a:rPr lang="en-US" sz="3000" b="1" dirty="0">
                <a:latin typeface="Aparajita" pitchFamily="34" charset="0"/>
                <a:cs typeface="Aparajita" pitchFamily="34" charset="0"/>
              </a:rPr>
              <a:t>that </a:t>
            </a:r>
            <a:r>
              <a:rPr lang="en-US" sz="3000" b="1" dirty="0" smtClean="0">
                <a:latin typeface="Aparajita" pitchFamily="34" charset="0"/>
                <a:cs typeface="Aparajita" pitchFamily="34" charset="0"/>
              </a:rPr>
              <a:t>began </a:t>
            </a:r>
            <a:r>
              <a:rPr lang="en-US" sz="3000" b="1" dirty="0">
                <a:latin typeface="Aparajita" pitchFamily="34" charset="0"/>
                <a:cs typeface="Aparajita" pitchFamily="34" charset="0"/>
              </a:rPr>
              <a:t>the second semester of the 2011-12 school year. Some schools also included their 6</a:t>
            </a:r>
            <a:r>
              <a:rPr lang="en-US" sz="3000" b="1" baseline="30000" dirty="0">
                <a:latin typeface="Aparajita" pitchFamily="34" charset="0"/>
                <a:cs typeface="Aparajita" pitchFamily="34" charset="0"/>
              </a:rPr>
              <a:t>th</a:t>
            </a:r>
            <a:r>
              <a:rPr lang="en-US" sz="3000" b="1" dirty="0">
                <a:latin typeface="Aparajita" pitchFamily="34" charset="0"/>
                <a:cs typeface="Aparajita" pitchFamily="34" charset="0"/>
              </a:rPr>
              <a:t> and 7</a:t>
            </a:r>
            <a:r>
              <a:rPr lang="en-US" sz="3000" b="1" baseline="30000" dirty="0">
                <a:latin typeface="Aparajita" pitchFamily="34" charset="0"/>
                <a:cs typeface="Aparajita" pitchFamily="34" charset="0"/>
              </a:rPr>
              <a:t>th</a:t>
            </a:r>
            <a:r>
              <a:rPr lang="en-US" sz="3000" b="1" dirty="0">
                <a:latin typeface="Aparajita" pitchFamily="34" charset="0"/>
                <a:cs typeface="Aparajita" pitchFamily="34" charset="0"/>
              </a:rPr>
              <a:t> graders. </a:t>
            </a:r>
          </a:p>
          <a:p>
            <a:pPr marL="754380" lvl="1" indent="-342900">
              <a:buFont typeface="Arial" charset="0"/>
              <a:buChar char="•"/>
            </a:pPr>
            <a:r>
              <a:rPr lang="en-US" sz="2000" b="1" dirty="0">
                <a:latin typeface="Aparajita" pitchFamily="34" charset="0"/>
                <a:cs typeface="Aparajita" pitchFamily="34" charset="0"/>
              </a:rPr>
              <a:t>Round Valley Elementary </a:t>
            </a:r>
          </a:p>
          <a:p>
            <a:pPr marL="754380" lvl="1" indent="-342900">
              <a:buFont typeface="Arial" charset="0"/>
              <a:buChar char="•"/>
            </a:pPr>
            <a:r>
              <a:rPr lang="en-US" sz="2000" b="1" dirty="0">
                <a:latin typeface="Aparajita" pitchFamily="34" charset="0"/>
                <a:cs typeface="Aparajita" pitchFamily="34" charset="0"/>
              </a:rPr>
              <a:t>Potter Valley </a:t>
            </a:r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Middle School </a:t>
            </a:r>
            <a:endParaRPr lang="en-US" sz="2000" b="1" dirty="0">
              <a:latin typeface="Aparajita" pitchFamily="34" charset="0"/>
              <a:cs typeface="Aparajita" pitchFamily="34" charset="0"/>
            </a:endParaRPr>
          </a:p>
          <a:p>
            <a:pPr marL="754380" lvl="1" indent="-342900">
              <a:buFont typeface="Arial" charset="0"/>
              <a:buChar char="•"/>
            </a:pPr>
            <a:r>
              <a:rPr lang="en-US" sz="2000" b="1" dirty="0">
                <a:latin typeface="Aparajita" pitchFamily="34" charset="0"/>
                <a:cs typeface="Aparajita" pitchFamily="34" charset="0"/>
              </a:rPr>
              <a:t>Fort Bragg </a:t>
            </a:r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Middle School</a:t>
            </a:r>
            <a:endParaRPr lang="en-US" sz="2000" b="1" dirty="0">
              <a:latin typeface="Aparajita" pitchFamily="34" charset="0"/>
              <a:cs typeface="Aparajita" pitchFamily="34" charset="0"/>
            </a:endParaRPr>
          </a:p>
          <a:p>
            <a:pPr marL="754380" lvl="1" indent="-342900">
              <a:buFont typeface="Arial" charset="0"/>
              <a:buChar char="•"/>
            </a:pPr>
            <a:r>
              <a:rPr lang="en-US" sz="2000" b="1" dirty="0">
                <a:latin typeface="Aparajita" pitchFamily="34" charset="0"/>
                <a:cs typeface="Aparajita" pitchFamily="34" charset="0"/>
              </a:rPr>
              <a:t>Pomolita </a:t>
            </a:r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Middle School	</a:t>
            </a:r>
            <a:endParaRPr lang="en-US" sz="2000" b="1" dirty="0">
              <a:latin typeface="Aparajita" pitchFamily="34" charset="0"/>
              <a:cs typeface="Aparajita" pitchFamily="34" charset="0"/>
            </a:endParaRPr>
          </a:p>
          <a:p>
            <a:pPr marL="754380" lvl="1" indent="-342900">
              <a:buFont typeface="Arial" charset="0"/>
              <a:buChar char="•"/>
            </a:pPr>
            <a:r>
              <a:rPr lang="en-US" sz="2000" b="1" dirty="0">
                <a:latin typeface="Aparajita" pitchFamily="34" charset="0"/>
                <a:cs typeface="Aparajita" pitchFamily="34" charset="0"/>
              </a:rPr>
              <a:t>Eagle Peak </a:t>
            </a:r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Middle School	</a:t>
            </a:r>
            <a:endParaRPr lang="en-US" sz="2000" b="1" dirty="0">
              <a:latin typeface="Aparajita" pitchFamily="34" charset="0"/>
              <a:cs typeface="Aparajita" pitchFamily="34" charset="0"/>
            </a:endParaRPr>
          </a:p>
          <a:p>
            <a:pPr marL="754380" lvl="1" indent="-342900">
              <a:buFont typeface="Arial" charset="0"/>
              <a:buChar char="•"/>
            </a:pPr>
            <a:r>
              <a:rPr lang="en-US" sz="2000" b="1" dirty="0">
                <a:latin typeface="Aparajita" pitchFamily="34" charset="0"/>
                <a:cs typeface="Aparajita" pitchFamily="34" charset="0"/>
              </a:rPr>
              <a:t>MCOE Alternative Education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0" y="5562600"/>
            <a:ext cx="4454525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1600" b="1" dirty="0">
                <a:latin typeface="Bradley Hand ITC" pitchFamily="66" charset="0"/>
              </a:rPr>
              <a:t>8</a:t>
            </a:r>
            <a:r>
              <a:rPr lang="en-US" sz="1600" b="1" baseline="30000" dirty="0">
                <a:latin typeface="Bradley Hand ITC" pitchFamily="66" charset="0"/>
              </a:rPr>
              <a:t>th</a:t>
            </a:r>
            <a:r>
              <a:rPr lang="en-US" sz="1600" b="1" dirty="0">
                <a:latin typeface="Bradley Hand ITC" pitchFamily="66" charset="0"/>
              </a:rPr>
              <a:t> Graders Served 	</a:t>
            </a:r>
            <a:r>
              <a:rPr lang="en-US" sz="1600" b="1" dirty="0" smtClean="0">
                <a:latin typeface="Bradley Hand ITC" pitchFamily="66" charset="0"/>
              </a:rPr>
              <a:t>	142 </a:t>
            </a:r>
            <a:endParaRPr lang="en-US" sz="1600" b="1" dirty="0">
              <a:latin typeface="Bradley Hand ITC" pitchFamily="66" charset="0"/>
            </a:endParaRPr>
          </a:p>
          <a:p>
            <a:r>
              <a:rPr lang="en-US" sz="1600" b="1" dirty="0">
                <a:latin typeface="Bradley Hand ITC" pitchFamily="66" charset="0"/>
              </a:rPr>
              <a:t>Other Grades 		</a:t>
            </a:r>
            <a:r>
              <a:rPr lang="en-US" sz="1600" b="1" dirty="0" smtClean="0">
                <a:latin typeface="Bradley Hand ITC" pitchFamily="66" charset="0"/>
              </a:rPr>
              <a:t>61</a:t>
            </a:r>
            <a:endParaRPr lang="en-US" sz="1600" b="1" dirty="0">
              <a:latin typeface="Bradley Hand ITC" pitchFamily="66" charset="0"/>
            </a:endParaRPr>
          </a:p>
          <a:p>
            <a:r>
              <a:rPr lang="en-US" sz="1600" b="1" dirty="0">
                <a:latin typeface="Bradley Hand ITC" pitchFamily="66" charset="0"/>
              </a:rPr>
              <a:t> </a:t>
            </a:r>
          </a:p>
          <a:p>
            <a:r>
              <a:rPr lang="en-US" sz="1600" b="1" dirty="0">
                <a:latin typeface="Bradley Hand ITC" pitchFamily="66" charset="0"/>
              </a:rPr>
              <a:t>Total Students Served	</a:t>
            </a:r>
            <a:r>
              <a:rPr lang="en-US" sz="1600" b="1" dirty="0" smtClean="0">
                <a:latin typeface="Bradley Hand ITC" pitchFamily="66" charset="0"/>
              </a:rPr>
              <a:t>203</a:t>
            </a:r>
            <a:endParaRPr lang="en-US" sz="16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26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001000" cy="39925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students had to take a pre and post-survey</a:t>
            </a:r>
          </a:p>
          <a:p>
            <a:r>
              <a:rPr lang="en-US" dirty="0"/>
              <a:t>All students were required to take a career interest inventory </a:t>
            </a:r>
            <a:r>
              <a:rPr lang="en-US" dirty="0" smtClean="0"/>
              <a:t>(based </a:t>
            </a:r>
            <a:r>
              <a:rPr lang="en-US" dirty="0"/>
              <a:t>on Dr. John Holland’s career </a:t>
            </a:r>
            <a:r>
              <a:rPr lang="en-US" dirty="0" smtClean="0"/>
              <a:t>model) </a:t>
            </a:r>
          </a:p>
          <a:p>
            <a:pPr lvl="0"/>
            <a:r>
              <a:rPr lang="en-US" dirty="0"/>
              <a:t>E</a:t>
            </a:r>
            <a:r>
              <a:rPr lang="en-US" dirty="0" smtClean="0"/>
              <a:t>xpose </a:t>
            </a:r>
            <a:r>
              <a:rPr lang="en-US" dirty="0"/>
              <a:t>students to various CTE pathway </a:t>
            </a:r>
            <a:r>
              <a:rPr lang="en-US" dirty="0" smtClean="0"/>
              <a:t>options at their high school and understand the meaning of “a-g” course requirements</a:t>
            </a:r>
          </a:p>
          <a:p>
            <a:r>
              <a:rPr lang="en-US" dirty="0" smtClean="0"/>
              <a:t>Develop and complete a flexible</a:t>
            </a:r>
            <a:r>
              <a:rPr lang="en-US" dirty="0"/>
              <a:t>, but detailed </a:t>
            </a:r>
            <a:r>
              <a:rPr lang="en-US" dirty="0" smtClean="0"/>
              <a:t>Student Education </a:t>
            </a:r>
            <a:r>
              <a:rPr lang="en-US" dirty="0"/>
              <a:t>and </a:t>
            </a:r>
            <a:r>
              <a:rPr lang="en-US" dirty="0" smtClean="0"/>
              <a:t>Career </a:t>
            </a:r>
            <a:r>
              <a:rPr lang="en-US" dirty="0"/>
              <a:t>P</a:t>
            </a:r>
            <a:r>
              <a:rPr lang="en-US" dirty="0" smtClean="0"/>
              <a:t>lan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Capture student information to check in with them in upcoming years</a:t>
            </a:r>
          </a:p>
          <a:p>
            <a:r>
              <a:rPr lang="en-US" dirty="0" smtClean="0"/>
              <a:t>Teacher input at the end of the semester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63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80060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 goal is now to work with schools to continue this effort. With the success of year one, the interest has grown from six sites to </a:t>
            </a:r>
            <a:r>
              <a:rPr lang="en-US" dirty="0"/>
              <a:t>eleven </a:t>
            </a:r>
            <a:r>
              <a:rPr lang="en-US" dirty="0" smtClean="0"/>
              <a:t>county-wide (</a:t>
            </a:r>
            <a:r>
              <a:rPr lang="en-US" dirty="0"/>
              <a:t>for the 2012-13 </a:t>
            </a:r>
            <a:r>
              <a:rPr lang="en-US" dirty="0" smtClean="0"/>
              <a:t>school year </a:t>
            </a:r>
            <a:r>
              <a:rPr lang="en-US" dirty="0"/>
              <a:t>we now have </a:t>
            </a:r>
            <a:r>
              <a:rPr lang="en-US" dirty="0" smtClean="0"/>
              <a:t>seven </a:t>
            </a:r>
            <a:r>
              <a:rPr lang="en-US" dirty="0"/>
              <a:t>schools offering the course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schools that only offered one course in their schedules are strategizing to integrate the content into other subjects to target all of their 8</a:t>
            </a:r>
            <a:r>
              <a:rPr lang="en-US" baseline="30000" dirty="0" smtClean="0"/>
              <a:t>th</a:t>
            </a:r>
            <a:r>
              <a:rPr lang="en-US" dirty="0" smtClean="0"/>
              <a:t> graders.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also created a repository of information (web site) targeting educators that work in the middle grades and </a:t>
            </a:r>
            <a:r>
              <a:rPr lang="en-US" dirty="0"/>
              <a:t>beyond. The purpose of this site is to support district personnel in building the district’s capacity to provide and sustain career development courses and guidance.</a:t>
            </a:r>
            <a:endParaRPr lang="en-US" dirty="0" smtClean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70156"/>
            <a:ext cx="8534400" cy="1054250"/>
          </a:xfrm>
        </p:spPr>
        <p:txBody>
          <a:bodyPr/>
          <a:lstStyle/>
          <a:p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sites.google.com/site/mcoecareerresources/home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05" y="2209800"/>
            <a:ext cx="7428456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896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1863</TotalTime>
  <Words>285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Middle School Career  Exploration Course</vt:lpstr>
      <vt:lpstr>SB 70 Middle Grades CTE and Career Pathways Grant 2011-2012 (One-time Funding)</vt:lpstr>
      <vt:lpstr>Requirements</vt:lpstr>
      <vt:lpstr>Sustainability</vt:lpstr>
      <vt:lpstr>https://sites.google.com/site/mcoecareerresources/home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Damian</dc:creator>
  <cp:lastModifiedBy>CDE2</cp:lastModifiedBy>
  <cp:revision>89</cp:revision>
  <cp:lastPrinted>2013-03-08T20:47:03Z</cp:lastPrinted>
  <dcterms:created xsi:type="dcterms:W3CDTF">2012-06-21T19:32:16Z</dcterms:created>
  <dcterms:modified xsi:type="dcterms:W3CDTF">2013-03-12T23:05:05Z</dcterms:modified>
</cp:coreProperties>
</file>